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9" r:id="rId3"/>
    <p:sldId id="256" r:id="rId4"/>
    <p:sldId id="257" r:id="rId5"/>
    <p:sldId id="258" r:id="rId6"/>
    <p:sldId id="287" r:id="rId7"/>
    <p:sldId id="288" r:id="rId8"/>
    <p:sldId id="259" r:id="rId9"/>
    <p:sldId id="277" r:id="rId10"/>
    <p:sldId id="260" r:id="rId11"/>
    <p:sldId id="310" r:id="rId12"/>
    <p:sldId id="309" r:id="rId13"/>
    <p:sldId id="303" r:id="rId14"/>
    <p:sldId id="308" r:id="rId15"/>
    <p:sldId id="307" r:id="rId16"/>
    <p:sldId id="263" r:id="rId17"/>
    <p:sldId id="306" r:id="rId18"/>
    <p:sldId id="264" r:id="rId19"/>
    <p:sldId id="293" r:id="rId20"/>
    <p:sldId id="292" r:id="rId21"/>
    <p:sldId id="311" r:id="rId22"/>
    <p:sldId id="304" r:id="rId23"/>
    <p:sldId id="305" r:id="rId24"/>
    <p:sldId id="297" r:id="rId25"/>
    <p:sldId id="301" r:id="rId26"/>
    <p:sldId id="302" r:id="rId27"/>
    <p:sldId id="312" r:id="rId28"/>
    <p:sldId id="314" r:id="rId29"/>
    <p:sldId id="313" r:id="rId30"/>
    <p:sldId id="262" r:id="rId31"/>
    <p:sldId id="299" r:id="rId32"/>
    <p:sldId id="300" r:id="rId33"/>
    <p:sldId id="265" r:id="rId34"/>
    <p:sldId id="295" r:id="rId35"/>
    <p:sldId id="296" r:id="rId36"/>
    <p:sldId id="274" r:id="rId37"/>
    <p:sldId id="27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_Plots_100yr_Main" id="{5F458025-68B9-488B-A4C2-8DCD67951235}">
          <p14:sldIdLst>
            <p14:sldId id="294"/>
            <p14:sldId id="289"/>
            <p14:sldId id="256"/>
          </p14:sldIdLst>
        </p14:section>
        <p14:section name="Land_Plots_100yr_Appendices" id="{CAA789BE-C3F1-4102-844C-360975CCD1D3}">
          <p14:sldIdLst>
            <p14:sldId id="257"/>
            <p14:sldId id="258"/>
            <p14:sldId id="287"/>
            <p14:sldId id="288"/>
            <p14:sldId id="259"/>
            <p14:sldId id="277"/>
          </p14:sldIdLst>
        </p14:section>
        <p14:section name="Gemeinden_Plots" id="{CC0395C5-BDD2-4415-863A-938C13027456}">
          <p14:sldIdLst>
            <p14:sldId id="260"/>
          </p14:sldIdLst>
        </p14:section>
        <p14:section name="Gemeinden_Exposure_Maps" id="{A39A26AE-9FF2-43A3-87A8-9C6D97BED2E9}">
          <p14:sldIdLst>
            <p14:sldId id="310"/>
            <p14:sldId id="309"/>
            <p14:sldId id="303"/>
            <p14:sldId id="308"/>
            <p14:sldId id="307"/>
          </p14:sldIdLst>
        </p14:section>
        <p14:section name="Exposure_Protection_Maps" id="{E57D8D3F-904C-481C-9FFB-8CF3C2ECFD00}">
          <p14:sldIdLst>
            <p14:sldId id="263"/>
            <p14:sldId id="306"/>
          </p14:sldIdLst>
        </p14:section>
        <p14:section name="Exposure_Protection_Plots" id="{6737254A-0F7F-41E3-AA58-CCE3764E3966}">
          <p14:sldIdLst>
            <p14:sldId id="264"/>
            <p14:sldId id="293"/>
            <p14:sldId id="292"/>
            <p14:sldId id="311"/>
            <p14:sldId id="304"/>
            <p14:sldId id="305"/>
          </p14:sldIdLst>
        </p14:section>
        <p14:section name="future_climate_scenario_comparison" id="{B92386EC-5C4F-4019-8A2C-2A6B3B505B2D}">
          <p14:sldIdLst>
            <p14:sldId id="297"/>
            <p14:sldId id="301"/>
            <p14:sldId id="302"/>
            <p14:sldId id="312"/>
            <p14:sldId id="314"/>
            <p14:sldId id="313"/>
            <p14:sldId id="262"/>
            <p14:sldId id="299"/>
            <p14:sldId id="300"/>
            <p14:sldId id="265"/>
          </p14:sldIdLst>
        </p14:section>
        <p14:section name="under-protection_intervention" id="{C70E3747-1FBF-4EC7-8B61-30E35721304D}">
          <p14:sldIdLst>
            <p14:sldId id="295"/>
            <p14:sldId id="296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575BD-44AE-4C66-909E-5FF8C977104C}" v="18" dt="2025-06-07T18:14:55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92" d="100"/>
          <a:sy n="92" d="100"/>
        </p:scale>
        <p:origin x="288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F0D-902A-35B4-1734-1058B45AD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A23C3-F766-CF0C-F47E-9B6277953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65FB-E090-9B69-AE4D-A5321AFC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BBD0-E0E4-F5E2-063B-5E72B549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9DDB0-614E-732B-4611-058FBEBD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E83D-790E-3765-641C-88E2EBA3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1DF60-E073-DC4B-6218-1F2216927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93A1F-6018-B423-E85D-66922FB8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AFFD-14BD-4344-2517-C0C38164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BA57-08DA-A9D2-1B0C-356487E2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7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966E5-5343-7786-C467-FFCD7295B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1BE55-4013-AA2B-937E-4221EEFFE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CB44-C2FC-8A9B-E1A4-AE97ABE4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FD82-D76F-EF06-A8F6-10CA74CA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B411A-0E31-925E-E2B5-900D6561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4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8230-7B20-4FA9-F8E1-7671E209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F968-FD49-AA37-E717-792207D9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C567F-D77D-1821-5C22-924C474A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C2A8A-69E8-1FD9-B3B5-791788E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4FD7-F709-4C78-4AF1-DC90EB83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F087-AA8D-CE47-0AA1-65326235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9A534-848B-9AD1-5439-DACCE54EE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D2A6-069F-7A80-602A-4D416935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F1BE0-DB69-F2F4-AF06-D05055AC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FC8F0-F66A-AAA5-4304-57EC03CB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9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E026-5B76-1AA9-D457-7ECBF66B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3CC3-8520-C21F-89B7-6DAB3EAD5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E8FB5-617D-241B-29A8-700FBD99C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1DCAE-8A40-B8F7-3ECE-FA337FD5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B6C0A-469F-BABD-2523-93F47A38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65A2-15AB-270C-D8C6-E26EA65F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2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8273-11E4-0A7A-6CDB-9951E6B9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7AF6A-65E0-5029-01A1-8250940F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33CE2-214E-8E03-8700-9DFC0CB32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C6354-E384-D808-9162-F10894497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A7FAF-0669-7431-66D3-20964F94E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5EA08-D2AF-D608-10D5-75655214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9E8FA-6BE7-19BE-77AD-7E3052B2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62780-19C8-FB75-67A8-D44CD072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6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B9545-7B80-4EB3-8040-4AAB8723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5B212-D9B2-697E-CDF8-A076955C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D87A5-2E0B-1FC2-905C-50046B5F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B3FE5-79E0-AA8D-691A-44A1BA46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0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003CF-069A-8125-E0A8-8720F684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A33DA-6538-045C-DCF1-C602B0E7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DE3B3-045F-09F3-260F-04F13CEC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4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975A-4C75-29F6-391A-446EEFA7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5AF3-CF50-8B45-3990-93FF37DF9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99884-DDB9-B5FE-1A7B-2D12548F9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438AC-A232-A6EC-B895-FD41B408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3AD8-55C6-88E5-3909-D0220573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56C31-2851-CBDB-294A-9A1A06A9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3-B8CC-BB5E-E7ED-5D6026FD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658DB7-AF85-FD18-334C-B906F14DC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DA321-F39B-C2AE-31BA-7506C8537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74C0F-5E0A-CD01-BB85-258D8664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5A13-AFFC-1D5A-557E-A312113B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3BD94-0D91-CB5B-977D-34C99BF0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5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754F0-5C07-D816-2222-E84900FB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744A2-CEC4-DA6B-9192-97FFDA72D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B783-D801-21FF-63D4-3012FCB48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A19387-A653-44E8-90CE-DD9ECFF7860C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606D7-F217-8FD5-E8B4-258E7F722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D3C0-C4C7-C88B-25C4-B5ED14295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8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A7573-1748-BA6B-A442-5695464E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F3451783-1D3F-196F-ED71-1E6A7E97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999"/>
            <a:ext cx="12192000" cy="30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red lines&#10;&#10;AI-generated content may be incorrect.">
            <a:extLst>
              <a:ext uri="{FF2B5EF4-FFF2-40B4-BE49-F238E27FC236}">
                <a16:creationId xmlns:a16="http://schemas.microsoft.com/office/drawing/2014/main" id="{00252F1C-6CC2-48B4-808F-800523EF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465"/>
            <a:ext cx="12192000" cy="3689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17B648-31C7-A989-FB28-2DCC95F6C0C6}"/>
              </a:ext>
            </a:extLst>
          </p:cNvPr>
          <p:cNvSpPr txBox="1"/>
          <p:nvPr/>
        </p:nvSpPr>
        <p:spPr>
          <a:xfrm>
            <a:off x="5232399" y="982133"/>
            <a:ext cx="325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Clarify in the title: max flooding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0210D-D157-EFEB-5204-DB4071B4EF8F}"/>
              </a:ext>
            </a:extLst>
          </p:cNvPr>
          <p:cNvSpPr txBox="1"/>
          <p:nvPr/>
        </p:nvSpPr>
        <p:spPr>
          <a:xfrm>
            <a:off x="482598" y="3429000"/>
            <a:ext cx="9499601" cy="31393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Exposure rising in many lands (from previous plots)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Break down to Gemeinden level: median of the exposure, and extreme cases: 100% especially in the &gt; 1.5 m level,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 period, also pay attention to high-frequency, though low intensity events (here some Gemeinden have 100% exposure risk to extreme flooding depth, frequently),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highlight both though,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high-frequency&amp;low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intensity events; low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frequency&amp;high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intensity)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Put the y-axis percentile numbers in the text</a:t>
            </a:r>
          </a:p>
        </p:txBody>
      </p:sp>
    </p:spTree>
    <p:extLst>
      <p:ext uri="{BB962C8B-B14F-4D97-AF65-F5344CB8AC3E}">
        <p14:creationId xmlns:p14="http://schemas.microsoft.com/office/powerpoint/2010/main" val="355188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B3CEE5F7-033A-65E8-BB12-14C9E0C8B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779419"/>
            <a:ext cx="2560320" cy="329301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9552C48B-DA6A-CAC5-9917-C0D518CF3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1800328"/>
            <a:ext cx="2560320" cy="32511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DDBD7524-2079-D171-C9B8-C85AD338F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1800328"/>
            <a:ext cx="2560320" cy="325119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7B1E1CED-DF1B-9C66-BD0D-DDCF6BD00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800328"/>
            <a:ext cx="2560320" cy="3251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50A189-A330-8841-5B92-D735C99B84A5}"/>
              </a:ext>
            </a:extLst>
          </p:cNvPr>
          <p:cNvSpPr txBox="1"/>
          <p:nvPr/>
        </p:nvSpPr>
        <p:spPr>
          <a:xfrm>
            <a:off x="999499" y="338667"/>
            <a:ext cx="2904385" cy="92333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Main: 10, 50, 100, 500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map together in appendix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67FEC4-B8E0-B11E-8517-53C6EE826BEF}"/>
              </a:ext>
            </a:extLst>
          </p:cNvPr>
          <p:cNvGrpSpPr/>
          <p:nvPr/>
        </p:nvGrpSpPr>
        <p:grpSpPr>
          <a:xfrm>
            <a:off x="484632" y="5344336"/>
            <a:ext cx="3671947" cy="914400"/>
            <a:chOff x="484632" y="5344336"/>
            <a:chExt cx="3671947" cy="914400"/>
          </a:xfrm>
        </p:grpSpPr>
        <p:pic>
          <p:nvPicPr>
            <p:cNvPr id="5" name="Graphic 4" descr="Checkbox Checked with solid fill">
              <a:extLst>
                <a:ext uri="{FF2B5EF4-FFF2-40B4-BE49-F238E27FC236}">
                  <a16:creationId xmlns:a16="http://schemas.microsoft.com/office/drawing/2014/main" id="{03E20AE8-374E-D45E-2466-9E3F2B79C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42179" y="5344336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3351A9-4E0C-0F9A-6A0B-AC10547EB159}"/>
                </a:ext>
              </a:extLst>
            </p:cNvPr>
            <p:cNvSpPr txBox="1"/>
            <p:nvPr/>
          </p:nvSpPr>
          <p:spPr>
            <a:xfrm>
              <a:off x="484632" y="5616870"/>
              <a:ext cx="28699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Clarify in title: max flooding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863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51D913E2-CFF2-6818-6F29-E0B9CB662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820712"/>
            <a:ext cx="2560320" cy="321042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39F517EE-0C28-D37A-DD66-92FE57DE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1820712"/>
            <a:ext cx="2560320" cy="321042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3CC3227A-DD9C-0D92-0D38-2C909E408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1820712"/>
            <a:ext cx="2560320" cy="321042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8D16B01F-3F47-1B9F-AA37-3B825AA69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845483"/>
            <a:ext cx="2560320" cy="3160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E4479E-24BD-0A4B-3E10-AEDF17B0429E}"/>
              </a:ext>
            </a:extLst>
          </p:cNvPr>
          <p:cNvSpPr txBox="1"/>
          <p:nvPr/>
        </p:nvSpPr>
        <p:spPr>
          <a:xfrm>
            <a:off x="283677" y="584201"/>
            <a:ext cx="6980723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Exposure particularly high in the river basins and along the coast, and far south close to the mountains: spatial pattern of the high share of the exposure, keep it simple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1BC6FC-546D-F3EF-8831-82A10A80525D}"/>
              </a:ext>
            </a:extLst>
          </p:cNvPr>
          <p:cNvGrpSpPr/>
          <p:nvPr/>
        </p:nvGrpSpPr>
        <p:grpSpPr>
          <a:xfrm>
            <a:off x="484632" y="5344336"/>
            <a:ext cx="3671947" cy="914400"/>
            <a:chOff x="484632" y="5344336"/>
            <a:chExt cx="3671947" cy="914400"/>
          </a:xfrm>
        </p:grpSpPr>
        <p:pic>
          <p:nvPicPr>
            <p:cNvPr id="4" name="Graphic 3" descr="Checkbox Checked with solid fill">
              <a:extLst>
                <a:ext uri="{FF2B5EF4-FFF2-40B4-BE49-F238E27FC236}">
                  <a16:creationId xmlns:a16="http://schemas.microsoft.com/office/drawing/2014/main" id="{68876562-83C0-24AD-26E7-E59CF6D65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42179" y="5344336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D7E7D0-192B-6887-4D71-2818D33A2F87}"/>
                </a:ext>
              </a:extLst>
            </p:cNvPr>
            <p:cNvSpPr txBox="1"/>
            <p:nvPr/>
          </p:nvSpPr>
          <p:spPr>
            <a:xfrm>
              <a:off x="484632" y="5616870"/>
              <a:ext cx="286999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Clarify in title: max flooding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51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4A46B-6363-EA7F-F076-1BE720A23865}"/>
              </a:ext>
            </a:extLst>
          </p:cNvPr>
          <p:cNvSpPr txBox="1"/>
          <p:nvPr/>
        </p:nvSpPr>
        <p:spPr>
          <a:xfrm>
            <a:off x="1137034" y="2194102"/>
            <a:ext cx="4438036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map: pct growth for all Gemeinden, </a:t>
            </a:r>
            <a:r>
              <a:rPr lang="en-US" sz="2000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(Jan-25 – Jul-16)/Jul-16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all the return periods, max flooding, clarify in title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10, 50, 100, 500 in the main text, and all map together in the appendix</a:t>
            </a:r>
          </a:p>
        </p:txBody>
      </p:sp>
      <p:pic>
        <p:nvPicPr>
          <p:cNvPr id="3" name="Graphic 2" descr="Checkbox Checked with solid fill">
            <a:extLst>
              <a:ext uri="{FF2B5EF4-FFF2-40B4-BE49-F238E27FC236}">
                <a16:creationId xmlns:a16="http://schemas.microsoft.com/office/drawing/2014/main" id="{906115A1-A6BE-E7E7-FCA9-5AB1111E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0610" y="1071282"/>
            <a:ext cx="4737650" cy="4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C799E-E19A-3DCA-D78E-8A0C01531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71A890AB-5ED0-3F8C-A120-6AFBFA695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24" y="3631096"/>
            <a:ext cx="2687282" cy="29051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germany with red and white dots&#10;&#10;AI-generated content may be incorrect.">
            <a:extLst>
              <a:ext uri="{FF2B5EF4-FFF2-40B4-BE49-F238E27FC236}">
                <a16:creationId xmlns:a16="http://schemas.microsoft.com/office/drawing/2014/main" id="{B0ED1EEC-A988-79CC-E51A-CFA765EC6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24" y="321734"/>
            <a:ext cx="2658232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BA6DD1F3-5623-F9FA-CD10-26B7C4FE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72" y="320006"/>
            <a:ext cx="2553518" cy="2760560"/>
          </a:xfrm>
          <a:prstGeom prst="rect">
            <a:avLst/>
          </a:prstGeom>
        </p:spPr>
      </p:pic>
      <p:pic>
        <p:nvPicPr>
          <p:cNvPr id="13" name="Picture 12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5A077870-9340-A7CE-E95B-4A290084E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72" y="3631096"/>
            <a:ext cx="2553518" cy="2760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DD5AC-010D-7391-92CE-AAFFB8C718C2}"/>
              </a:ext>
            </a:extLst>
          </p:cNvPr>
          <p:cNvSpPr txBox="1"/>
          <p:nvPr/>
        </p:nvSpPr>
        <p:spPr>
          <a:xfrm>
            <a:off x="195500" y="320006"/>
            <a:ext cx="1448374" cy="24929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Customized break across return periods:</a:t>
            </a:r>
          </a:p>
          <a:p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~ 10%,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10~25%,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25~50%,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50~75%,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75~100+%</a:t>
            </a:r>
          </a:p>
          <a:p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also have quantile breaks saved for each map.</a:t>
            </a:r>
          </a:p>
        </p:txBody>
      </p:sp>
    </p:spTree>
    <p:extLst>
      <p:ext uri="{BB962C8B-B14F-4D97-AF65-F5344CB8AC3E}">
        <p14:creationId xmlns:p14="http://schemas.microsoft.com/office/powerpoint/2010/main" val="1925434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FB935A1A-34EA-2083-4FBA-0195F01B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17" y="321734"/>
            <a:ext cx="2716334" cy="29051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A005D0CE-157A-AF99-BB6F-94EFB70F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34" y="3631096"/>
            <a:ext cx="2716334" cy="29051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E98EC11E-CDA8-B893-18E5-8D7E60D7D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41" y="3631096"/>
            <a:ext cx="2615632" cy="2760560"/>
          </a:xfrm>
          <a:prstGeom prst="rect">
            <a:avLst/>
          </a:prstGeom>
        </p:spPr>
      </p:pic>
      <p:pic>
        <p:nvPicPr>
          <p:cNvPr id="17" name="Picture 16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AF47DEA2-8C18-D78E-F327-2C09F0E3C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95" y="311360"/>
            <a:ext cx="258112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4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germany with red and green dots&#10;&#10;AI-generated content may be incorrect.">
            <a:extLst>
              <a:ext uri="{FF2B5EF4-FFF2-40B4-BE49-F238E27FC236}">
                <a16:creationId xmlns:a16="http://schemas.microsoft.com/office/drawing/2014/main" id="{5228CCF4-3C88-2974-BB28-911650C87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89" y="287867"/>
            <a:ext cx="4039022" cy="5571066"/>
          </a:xfrm>
          <a:prstGeom prst="rect">
            <a:avLst/>
          </a:prstGeom>
        </p:spPr>
      </p:pic>
      <p:pic>
        <p:nvPicPr>
          <p:cNvPr id="6" name="Picture 5" descr="A map of germany with different colored areas&#10;&#10;AI-generated content may be incorrect.">
            <a:extLst>
              <a:ext uri="{FF2B5EF4-FFF2-40B4-BE49-F238E27FC236}">
                <a16:creationId xmlns:a16="http://schemas.microsoft.com/office/drawing/2014/main" id="{96F9023B-45DB-6A07-D6CA-FC630130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91" y="287867"/>
            <a:ext cx="4039022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0C75EE-11BF-B72B-E64D-4930AA74F151}"/>
              </a:ext>
            </a:extLst>
          </p:cNvPr>
          <p:cNvSpPr txBox="1"/>
          <p:nvPr/>
        </p:nvSpPr>
        <p:spPr>
          <a:xfrm>
            <a:off x="1269789" y="6105975"/>
            <a:ext cx="547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length of currently constructed dike = 13237.16 km</a:t>
            </a:r>
          </a:p>
        </p:txBody>
      </p:sp>
      <p:pic>
        <p:nvPicPr>
          <p:cNvPr id="9" name="Graphic 8" descr="No sign with solid fill">
            <a:extLst>
              <a:ext uri="{FF2B5EF4-FFF2-40B4-BE49-F238E27FC236}">
                <a16:creationId xmlns:a16="http://schemas.microsoft.com/office/drawing/2014/main" id="{8B0331C5-3A80-9A30-01FC-C3F10415B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300" y="1286933"/>
            <a:ext cx="4572000" cy="4572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2629FE7-8235-E54D-A87E-92A22E4E15AD}"/>
              </a:ext>
            </a:extLst>
          </p:cNvPr>
          <p:cNvGrpSpPr/>
          <p:nvPr/>
        </p:nvGrpSpPr>
        <p:grpSpPr>
          <a:xfrm>
            <a:off x="8740587" y="3429000"/>
            <a:ext cx="3362513" cy="1058333"/>
            <a:chOff x="8740587" y="3429000"/>
            <a:chExt cx="3362513" cy="10583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E7805D-79A4-95F1-1CBE-8FA164632F56}"/>
                </a:ext>
              </a:extLst>
            </p:cNvPr>
            <p:cNvSpPr txBox="1"/>
            <p:nvPr/>
          </p:nvSpPr>
          <p:spPr>
            <a:xfrm>
              <a:off x="8740587" y="3429000"/>
              <a:ext cx="3291840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Just plot the dike shape without different colors and density breaks, plain black lines</a:t>
              </a:r>
            </a:p>
          </p:txBody>
        </p:sp>
        <p:pic>
          <p:nvPicPr>
            <p:cNvPr id="2" name="Graphic 1" descr="Checkbox Checked with solid fill">
              <a:extLst>
                <a:ext uri="{FF2B5EF4-FFF2-40B4-BE49-F238E27FC236}">
                  <a16:creationId xmlns:a16="http://schemas.microsoft.com/office/drawing/2014/main" id="{241F232D-81CB-7416-C5E9-1D0F2C95E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88700" y="357293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475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germany with different colored areas&#10;&#10;AI-generated content may be incorrect.">
            <a:extLst>
              <a:ext uri="{FF2B5EF4-FFF2-40B4-BE49-F238E27FC236}">
                <a16:creationId xmlns:a16="http://schemas.microsoft.com/office/drawing/2014/main" id="{D76023B9-A705-D18F-954F-4C50EB6B9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2" y="0"/>
            <a:ext cx="4979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9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FC432A-C00B-6E10-E267-3963E5BB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950"/>
            <a:ext cx="12192000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E5BFA-825A-DEE4-CAC8-05468364211F}"/>
              </a:ext>
            </a:extLst>
          </p:cNvPr>
          <p:cNvSpPr txBox="1"/>
          <p:nvPr/>
        </p:nvSpPr>
        <p:spPr>
          <a:xfrm>
            <a:off x="416560" y="5988050"/>
            <a:ext cx="356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 State: Bremen, Berlin, Hamburg</a:t>
            </a:r>
          </a:p>
        </p:txBody>
      </p:sp>
      <p:pic>
        <p:nvPicPr>
          <p:cNvPr id="4" name="Graphic 3" descr="No sign with solid fill">
            <a:extLst>
              <a:ext uri="{FF2B5EF4-FFF2-40B4-BE49-F238E27FC236}">
                <a16:creationId xmlns:a16="http://schemas.microsoft.com/office/drawing/2014/main" id="{AC63BAAE-A609-C4AA-31A4-9F2FE82C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3688" y="71216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BC25C-8405-F9E8-CD21-37486D97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26D40C-2C7C-66BE-81E2-AD1454E08F28}"/>
              </a:ext>
            </a:extLst>
          </p:cNvPr>
          <p:cNvSpPr txBox="1"/>
          <p:nvPr/>
        </p:nvSpPr>
        <p:spPr>
          <a:xfrm>
            <a:off x="148046" y="63321"/>
            <a:ext cx="10565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Increased exposure, increased dike density in general, but only for fluvial and coastal,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that’s why we dropped pluvial in the dike density strip plot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protect against pluvial flooding, other infrastructure would be more appropriate and we need more of them</a:t>
            </a:r>
          </a:p>
        </p:txBody>
      </p:sp>
      <p:pic>
        <p:nvPicPr>
          <p:cNvPr id="4" name="Picture 3" descr="A graph with green dots&#10;&#10;AI-generated content may be incorrect.">
            <a:extLst>
              <a:ext uri="{FF2B5EF4-FFF2-40B4-BE49-F238E27FC236}">
                <a16:creationId xmlns:a16="http://schemas.microsoft.com/office/drawing/2014/main" id="{60494090-A808-BAE6-40F3-E04140A2B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486"/>
            <a:ext cx="12192000" cy="43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0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5770F-D27C-A9DC-E924-52731B4C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B1F44E-A906-C1F0-74BB-60CE9A350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892008"/>
              </p:ext>
            </p:extLst>
          </p:nvPr>
        </p:nvGraphicFramePr>
        <p:xfrm>
          <a:off x="3371896" y="2691247"/>
          <a:ext cx="4572000" cy="2285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273">
                  <a:extLst>
                    <a:ext uri="{9D8B030D-6E8A-4147-A177-3AD203B41FA5}">
                      <a16:colId xmlns:a16="http://schemas.microsoft.com/office/drawing/2014/main" val="4013619696"/>
                    </a:ext>
                  </a:extLst>
                </a:gridCol>
                <a:gridCol w="2088727">
                  <a:extLst>
                    <a:ext uri="{9D8B030D-6E8A-4147-A177-3AD203B41FA5}">
                      <a16:colId xmlns:a16="http://schemas.microsoft.com/office/drawing/2014/main" val="4195112192"/>
                    </a:ext>
                  </a:extLst>
                </a:gridCol>
              </a:tblGrid>
              <a:tr h="8546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Flood Type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Exposed Area (sq km)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000592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Coastal (CU)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152.6109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546344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Fluvial (FU)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655.7197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22246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Pluvial (PD)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170.2653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8202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D7B522-E8D0-715F-0126-D314972045EB}"/>
              </a:ext>
            </a:extLst>
          </p:cNvPr>
          <p:cNvSpPr txBox="1"/>
          <p:nvPr/>
        </p:nvSpPr>
        <p:spPr>
          <a:xfrm>
            <a:off x="2530231" y="1537191"/>
            <a:ext cx="36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of all Gemeinden included: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C6118-E0F0-6078-8053-A3CC69B12882}"/>
              </a:ext>
            </a:extLst>
          </p:cNvPr>
          <p:cNvSpPr txBox="1"/>
          <p:nvPr/>
        </p:nvSpPr>
        <p:spPr>
          <a:xfrm>
            <a:off x="2434870" y="5577304"/>
            <a:ext cx="577940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Put it in the text only, note how you summed the numbers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EA8926FB-0BB3-816A-79DA-3DFECEC20A59}"/>
              </a:ext>
            </a:extLst>
          </p:cNvPr>
          <p:cNvSpPr/>
          <p:nvPr/>
        </p:nvSpPr>
        <p:spPr>
          <a:xfrm>
            <a:off x="9042400" y="2870201"/>
            <a:ext cx="2387600" cy="812800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4929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exposed area to coastal flooding (&gt;0.5 m) in Gemeinden subject mainly to coastal flooding 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ECC70E8D-07AF-878A-1187-C55E16CE4ECB}"/>
              </a:ext>
            </a:extLst>
          </p:cNvPr>
          <p:cNvSpPr/>
          <p:nvPr/>
        </p:nvSpPr>
        <p:spPr>
          <a:xfrm>
            <a:off x="9431867" y="4047067"/>
            <a:ext cx="2387600" cy="812800"/>
          </a:xfrm>
          <a:prstGeom prst="borderCallout1">
            <a:avLst>
              <a:gd name="adj1" fmla="val 18750"/>
              <a:gd name="adj2" fmla="val -8333"/>
              <a:gd name="adj3" fmla="val 21875"/>
              <a:gd name="adj4" fmla="val -64191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exposed area to fluvial flooding (&gt;0.5 m) in Gemeinden subject mainly to fluvial flooding 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27DF981A-AA5E-E8FE-D55B-6A3A029DC99C}"/>
              </a:ext>
            </a:extLst>
          </p:cNvPr>
          <p:cNvSpPr/>
          <p:nvPr/>
        </p:nvSpPr>
        <p:spPr>
          <a:xfrm>
            <a:off x="9431867" y="5223933"/>
            <a:ext cx="2387600" cy="812800"/>
          </a:xfrm>
          <a:prstGeom prst="borderCallout1">
            <a:avLst>
              <a:gd name="adj1" fmla="val 18750"/>
              <a:gd name="adj2" fmla="val -8333"/>
              <a:gd name="adj3" fmla="val -37500"/>
              <a:gd name="adj4" fmla="val -64900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exposed area to pluvial flooding (&gt;0.5 m) in Gemeinden subject mainly to pluvial flooding </a:t>
            </a:r>
          </a:p>
        </p:txBody>
      </p:sp>
    </p:spTree>
    <p:extLst>
      <p:ext uri="{BB962C8B-B14F-4D97-AF65-F5344CB8AC3E}">
        <p14:creationId xmlns:p14="http://schemas.microsoft.com/office/powerpoint/2010/main" val="1813715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F4E72-775A-1A7C-275F-F635CCA45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DA0D1B22-2844-C92A-2F62-970BB2AC2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3" y="763518"/>
            <a:ext cx="10817374" cy="5330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637448-5BD0-6D83-C852-855E31D6D271}"/>
              </a:ext>
            </a:extLst>
          </p:cNvPr>
          <p:cNvSpPr txBox="1"/>
          <p:nvPr/>
        </p:nvSpPr>
        <p:spPr>
          <a:xfrm>
            <a:off x="9814560" y="2969623"/>
            <a:ext cx="2211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x labels</a:t>
            </a:r>
          </a:p>
          <a:p>
            <a:endParaRPr lang="en-US" dirty="0"/>
          </a:p>
          <a:p>
            <a:r>
              <a:rPr lang="en-US" dirty="0"/>
              <a:t>Dividing lines between lands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24230-ABCB-2CC0-E190-2597DAF3E4A3}"/>
              </a:ext>
            </a:extLst>
          </p:cNvPr>
          <p:cNvSpPr txBox="1"/>
          <p:nvPr/>
        </p:nvSpPr>
        <p:spPr>
          <a:xfrm>
            <a:off x="416560" y="5988050"/>
            <a:ext cx="356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 State: Bremen, Berlin, Hamburg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06819-1D5F-3A89-B468-6A640578F88F}"/>
              </a:ext>
            </a:extLst>
          </p:cNvPr>
          <p:cNvSpPr txBox="1"/>
          <p:nvPr/>
        </p:nvSpPr>
        <p:spPr>
          <a:xfrm>
            <a:off x="505564" y="4617153"/>
            <a:ext cx="7476309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Explain the definition of dike density, protection comparison among different lands km/sq km of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exposure, some states have higher protection levels…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think about the y label a bit more, maybe just real numbers,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explain the extreme density</a:t>
            </a:r>
          </a:p>
        </p:txBody>
      </p:sp>
      <p:pic>
        <p:nvPicPr>
          <p:cNvPr id="7" name="Graphic 6" descr="No sign with solid fill">
            <a:extLst>
              <a:ext uri="{FF2B5EF4-FFF2-40B4-BE49-F238E27FC236}">
                <a16:creationId xmlns:a16="http://schemas.microsoft.com/office/drawing/2014/main" id="{A950C1EE-58A3-EB5E-E3E4-CCA365A6A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3688" y="71216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02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0B923-9199-DF6F-1F28-AC2589B5E962}"/>
              </a:ext>
            </a:extLst>
          </p:cNvPr>
          <p:cNvSpPr txBox="1"/>
          <p:nvPr/>
        </p:nvSpPr>
        <p:spPr>
          <a:xfrm>
            <a:off x="1482715" y="4306272"/>
            <a:ext cx="7476309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Text: Explain the definition of dike density, protection comparison among different lands km/sq km of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exposure, some states have higher protection levels…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think about the y label a bit more, maybe just real numbers,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explain the extreme density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529FCC-5842-B8E9-60C1-6E73022D408E}"/>
              </a:ext>
            </a:extLst>
          </p:cNvPr>
          <p:cNvGrpSpPr/>
          <p:nvPr/>
        </p:nvGrpSpPr>
        <p:grpSpPr>
          <a:xfrm>
            <a:off x="1554434" y="622718"/>
            <a:ext cx="7476309" cy="3139321"/>
            <a:chOff x="1554434" y="622718"/>
            <a:chExt cx="7476309" cy="31393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0B8004-7C79-E768-D061-F301829024EE}"/>
                </a:ext>
              </a:extLst>
            </p:cNvPr>
            <p:cNvSpPr txBox="1"/>
            <p:nvPr/>
          </p:nvSpPr>
          <p:spPr>
            <a:xfrm>
              <a:off x="1554434" y="622718"/>
              <a:ext cx="7476309" cy="31393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Plot: </a:t>
              </a:r>
            </a:p>
            <a:p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Vertical labels on x-axis</a:t>
              </a:r>
            </a:p>
            <a:p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Dividing lines between lands</a:t>
              </a:r>
            </a:p>
            <a:p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Manually add 75 and 90 percentile lines</a:t>
              </a:r>
            </a:p>
            <a:p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Show protection variation within each land by standard deviation (protection variation of fluvial dominant and coastal dominant flooding Gemeinden altogether) </a:t>
              </a:r>
            </a:p>
          </p:txBody>
        </p:sp>
        <p:pic>
          <p:nvPicPr>
            <p:cNvPr id="4" name="Graphic 3" descr="Checkbox Checked with solid fill">
              <a:extLst>
                <a:ext uri="{FF2B5EF4-FFF2-40B4-BE49-F238E27FC236}">
                  <a16:creationId xmlns:a16="http://schemas.microsoft.com/office/drawing/2014/main" id="{1303EC05-55C6-08F7-D32A-18F83AE7F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1074400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4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EEA857-D0C6-2882-C2A9-74C4513F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647700"/>
            <a:ext cx="1126807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93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DAA36-204C-D9F9-C1F4-FE0C0C7F6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4A2BC43B-B05E-BD53-726A-118950452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7" y="761994"/>
            <a:ext cx="10814326" cy="533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97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BF8F71E-5195-7950-642F-CB9441B4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40A322-D7A0-1EF9-0423-4FEFB0204C19}"/>
              </a:ext>
            </a:extLst>
          </p:cNvPr>
          <p:cNvSpPr txBox="1"/>
          <p:nvPr/>
        </p:nvSpPr>
        <p:spPr>
          <a:xfrm>
            <a:off x="406400" y="936171"/>
            <a:ext cx="7372275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paper, pluvial increases the most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(see plot in the next couple of slides for individual flooding type comparison)</a:t>
            </a:r>
          </a:p>
        </p:txBody>
      </p:sp>
    </p:spTree>
    <p:extLst>
      <p:ext uri="{BB962C8B-B14F-4D97-AF65-F5344CB8AC3E}">
        <p14:creationId xmlns:p14="http://schemas.microsoft.com/office/powerpoint/2010/main" val="3103572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54B7A6-9B3A-E2FB-4AF6-50DD1746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8463"/>
            <a:ext cx="12192000" cy="352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320EDB-3A24-6E33-6D66-E1C6D75A8111}"/>
              </a:ext>
            </a:extLst>
          </p:cNvPr>
          <p:cNvSpPr txBox="1"/>
          <p:nvPr/>
        </p:nvSpPr>
        <p:spPr>
          <a:xfrm>
            <a:off x="1611086" y="936171"/>
            <a:ext cx="107273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82645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60C3302-8302-B7B5-9527-B92E4A6F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8463"/>
            <a:ext cx="12192000" cy="352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637E00-BDE4-9644-59B3-ABCADD02568F}"/>
              </a:ext>
            </a:extLst>
          </p:cNvPr>
          <p:cNvSpPr txBox="1"/>
          <p:nvPr/>
        </p:nvSpPr>
        <p:spPr>
          <a:xfrm>
            <a:off x="1611086" y="936171"/>
            <a:ext cx="107273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4491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91CD6-5EC8-95CC-D605-82A04916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F3591-8A69-266D-FF4E-DD0CEDB5A260}"/>
              </a:ext>
            </a:extLst>
          </p:cNvPr>
          <p:cNvSpPr txBox="1"/>
          <p:nvPr/>
        </p:nvSpPr>
        <p:spPr>
          <a:xfrm>
            <a:off x="1611086" y="936171"/>
            <a:ext cx="107273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26260-86B5-8D26-BACE-9A8A3CC9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50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439C1D-2E2D-07A1-EA24-B76B25511F68}"/>
              </a:ext>
            </a:extLst>
          </p:cNvPr>
          <p:cNvGrpSpPr/>
          <p:nvPr/>
        </p:nvGrpSpPr>
        <p:grpSpPr>
          <a:xfrm>
            <a:off x="1506072" y="1553968"/>
            <a:ext cx="7135904" cy="1200329"/>
            <a:chOff x="1506072" y="1553968"/>
            <a:chExt cx="7135904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F1BEB7-CBA6-8711-0248-BA90A107F756}"/>
                </a:ext>
              </a:extLst>
            </p:cNvPr>
            <p:cNvSpPr txBox="1"/>
            <p:nvPr/>
          </p:nvSpPr>
          <p:spPr>
            <a:xfrm>
              <a:off x="1506072" y="1553968"/>
              <a:ext cx="7135904" cy="120032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Gemeinden level future climate scenario plot:</a:t>
              </a:r>
            </a:p>
            <a:p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Stack all scenarios together</a:t>
              </a:r>
            </a:p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Put the unit on the y label (sq km)</a:t>
              </a:r>
            </a:p>
          </p:txBody>
        </p:sp>
        <p:pic>
          <p:nvPicPr>
            <p:cNvPr id="5" name="Graphic 4" descr="Checkbox Checked with solid fill">
              <a:extLst>
                <a:ext uri="{FF2B5EF4-FFF2-40B4-BE49-F238E27FC236}">
                  <a16:creationId xmlns:a16="http://schemas.microsoft.com/office/drawing/2014/main" id="{6334F788-BD0A-90F6-A227-2E843CD8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7644" y="1696932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C4D6F5-5B34-E8DB-075B-C1FB32D1D910}"/>
              </a:ext>
            </a:extLst>
          </p:cNvPr>
          <p:cNvSpPr txBox="1"/>
          <p:nvPr/>
        </p:nvSpPr>
        <p:spPr>
          <a:xfrm>
            <a:off x="1506072" y="3642039"/>
            <a:ext cx="5938485" cy="92333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Text: Mention the crop of the y axis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 how exposure changes when scenario getting worse</a:t>
            </a:r>
          </a:p>
        </p:txBody>
      </p:sp>
    </p:spTree>
    <p:extLst>
      <p:ext uri="{BB962C8B-B14F-4D97-AF65-F5344CB8AC3E}">
        <p14:creationId xmlns:p14="http://schemas.microsoft.com/office/powerpoint/2010/main" val="351363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661FB937-3F7C-94C9-0E62-1620AC942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5286" y="643466"/>
            <a:ext cx="550142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32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2A74702-9D22-EE26-50F2-273EF745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8C95CC-3341-C20B-1DA2-9CA0286436C4}"/>
              </a:ext>
            </a:extLst>
          </p:cNvPr>
          <p:cNvSpPr txBox="1"/>
          <p:nvPr/>
        </p:nvSpPr>
        <p:spPr>
          <a:xfrm>
            <a:off x="9824148" y="1464733"/>
            <a:ext cx="193040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Combined Flooding,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See appendices for different flooding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4BE6B-62ED-6815-F074-A99A543FA300}"/>
              </a:ext>
            </a:extLst>
          </p:cNvPr>
          <p:cNvSpPr txBox="1"/>
          <p:nvPr/>
        </p:nvSpPr>
        <p:spPr>
          <a:xfrm>
            <a:off x="9824148" y="4222128"/>
            <a:ext cx="216719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they are sorted</a:t>
            </a:r>
          </a:p>
        </p:txBody>
      </p:sp>
    </p:spTree>
    <p:extLst>
      <p:ext uri="{BB962C8B-B14F-4D97-AF65-F5344CB8AC3E}">
        <p14:creationId xmlns:p14="http://schemas.microsoft.com/office/powerpoint/2010/main" val="97595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3590984-A92E-0078-77D8-02191FCD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49"/>
            <a:ext cx="12192000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57DD60-C2C3-2975-50EC-AD74D242F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20819"/>
              </p:ext>
            </p:extLst>
          </p:nvPr>
        </p:nvGraphicFramePr>
        <p:xfrm>
          <a:off x="1430867" y="3743424"/>
          <a:ext cx="3657600" cy="295656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62289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4802538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980095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289980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Quantile (&gt;0.15 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303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34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216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913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431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510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1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737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36226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065615B-C327-6186-6176-E79772221790}"/>
              </a:ext>
            </a:extLst>
          </p:cNvPr>
          <p:cNvSpPr txBox="1"/>
          <p:nvPr/>
        </p:nvSpPr>
        <p:spPr>
          <a:xfrm>
            <a:off x="5564777" y="4493623"/>
            <a:ext cx="5938485" cy="92333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Mention the crop of the y axis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 how exposure changes when scenario getting worse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372C9-7DBB-582D-C08E-789B9A048B8A}"/>
              </a:ext>
            </a:extLst>
          </p:cNvPr>
          <p:cNvSpPr txBox="1"/>
          <p:nvPr/>
        </p:nvSpPr>
        <p:spPr>
          <a:xfrm>
            <a:off x="5564777" y="5686697"/>
            <a:ext cx="3228769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 all scenarios together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Put the unit on the y label sq km</a:t>
            </a:r>
          </a:p>
        </p:txBody>
      </p:sp>
    </p:spTree>
    <p:extLst>
      <p:ext uri="{BB962C8B-B14F-4D97-AF65-F5344CB8AC3E}">
        <p14:creationId xmlns:p14="http://schemas.microsoft.com/office/powerpoint/2010/main" val="10673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A418-93AA-9C11-1FC4-B820C1286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A40116A-3E44-AB74-E182-69AA39301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11430000" cy="345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FA5CB2-09B3-6548-79CD-626623E11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72604"/>
              </p:ext>
            </p:extLst>
          </p:nvPr>
        </p:nvGraphicFramePr>
        <p:xfrm>
          <a:off x="889000" y="3687763"/>
          <a:ext cx="4023360" cy="295656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410311553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9027252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39488966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38903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Quantile</a:t>
                      </a:r>
                    </a:p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(&gt; 0.15 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40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511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407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535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038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274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019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0.0337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931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0.1285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396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086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57A9C7F-20BE-2D21-E00C-9A84470E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3200"/>
            <a:ext cx="11430000" cy="345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2731E0-FCB3-F96F-8061-C340FE34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558457"/>
              </p:ext>
            </p:extLst>
          </p:nvPr>
        </p:nvGraphicFramePr>
        <p:xfrm>
          <a:off x="1320800" y="3660478"/>
          <a:ext cx="4023360" cy="295656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59704438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36683193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29121601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6018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Quantile (&gt; 0.15 m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83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600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554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086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802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003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08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91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0.2229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23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129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5E70B-73DA-3831-1571-9E6EC3F84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890344-3779-A4EB-D3E8-F6E440F1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5445"/>
            <a:ext cx="11430000" cy="345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FAA7B2-D978-5265-A479-57976A108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570107"/>
              </p:ext>
            </p:extLst>
          </p:nvPr>
        </p:nvGraphicFramePr>
        <p:xfrm>
          <a:off x="1075266" y="3842723"/>
          <a:ext cx="4023360" cy="295656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24714281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996122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9988737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7323335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Quantile (&gt; 0.15m)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278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852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72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13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81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45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794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0.0917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239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0.3131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635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879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8F53D8B-5D5C-5D6F-17DA-71EFDF09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9789" y="643467"/>
            <a:ext cx="403902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map of germany with red and white dots&#10;&#10;AI-generated content may be incorrect.">
            <a:extLst>
              <a:ext uri="{FF2B5EF4-FFF2-40B4-BE49-F238E27FC236}">
                <a16:creationId xmlns:a16="http://schemas.microsoft.com/office/drawing/2014/main" id="{4CEB5A02-8E67-727D-AB11-90253500C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3187" y="643467"/>
            <a:ext cx="403902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BD390299-A85B-A333-5B1D-8BD75186F1BC}"/>
              </a:ext>
            </a:extLst>
          </p:cNvPr>
          <p:cNvSpPr/>
          <p:nvPr/>
        </p:nvSpPr>
        <p:spPr>
          <a:xfrm>
            <a:off x="5308812" y="270163"/>
            <a:ext cx="1574376" cy="1174173"/>
          </a:xfrm>
          <a:prstGeom prst="borderCallout1">
            <a:avLst>
              <a:gd name="adj1" fmla="val 18750"/>
              <a:gd name="adj2" fmla="val -8333"/>
              <a:gd name="adj3" fmla="val 72694"/>
              <a:gd name="adj4" fmla="val -739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we going to use the 5 quantile breaks or customized breaks?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5A5B27A5-1D5A-74DD-2B64-1ADCA28D523E}"/>
              </a:ext>
            </a:extLst>
          </p:cNvPr>
          <p:cNvSpPr/>
          <p:nvPr/>
        </p:nvSpPr>
        <p:spPr>
          <a:xfrm>
            <a:off x="10617624" y="270163"/>
            <a:ext cx="1574376" cy="1174173"/>
          </a:xfrm>
          <a:prstGeom prst="borderCallout1">
            <a:avLst>
              <a:gd name="adj1" fmla="val 18750"/>
              <a:gd name="adj2" fmla="val -8333"/>
              <a:gd name="adj3" fmla="val 72694"/>
              <a:gd name="adj4" fmla="val -739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quantile breaks may be too many?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7EF28-FEF4-75D9-A3BE-2CA418ACD4BB}"/>
              </a:ext>
            </a:extLst>
          </p:cNvPr>
          <p:cNvSpPr txBox="1"/>
          <p:nvPr/>
        </p:nvSpPr>
        <p:spPr>
          <a:xfrm>
            <a:off x="4677393" y="4419600"/>
            <a:ext cx="6727419" cy="147732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Explain how I identified them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 we should focus on combination of no-protection + high exposure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848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193D0-9260-3F31-584A-C5586BF3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6FC7847-AAD3-88F8-5820-FEDD2D8C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0855"/>
            <a:ext cx="4572000" cy="63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11629BDD-4A06-2C49-5642-13A86B64FDA6}"/>
              </a:ext>
            </a:extLst>
          </p:cNvPr>
          <p:cNvSpPr/>
          <p:nvPr/>
        </p:nvSpPr>
        <p:spPr>
          <a:xfrm>
            <a:off x="9143057" y="935182"/>
            <a:ext cx="1574376" cy="1174173"/>
          </a:xfrm>
          <a:prstGeom prst="borderCallout1">
            <a:avLst>
              <a:gd name="adj1" fmla="val 18750"/>
              <a:gd name="adj2" fmla="val -8333"/>
              <a:gd name="adj3" fmla="val 72694"/>
              <a:gd name="adj4" fmla="val -739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Natural Breaks doesn’t work well for this map…</a:t>
            </a:r>
          </a:p>
        </p:txBody>
      </p:sp>
    </p:spTree>
    <p:extLst>
      <p:ext uri="{BB962C8B-B14F-4D97-AF65-F5344CB8AC3E}">
        <p14:creationId xmlns:p14="http://schemas.microsoft.com/office/powerpoint/2010/main" val="681401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3DD80E2-56E4-E699-AC29-733E7AD9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80" y="183823"/>
            <a:ext cx="4663440" cy="64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2EE68-BC95-5C52-0D37-21E7611BEB8E}"/>
              </a:ext>
            </a:extLst>
          </p:cNvPr>
          <p:cNvSpPr txBox="1"/>
          <p:nvPr/>
        </p:nvSpPr>
        <p:spPr>
          <a:xfrm>
            <a:off x="1430867" y="1989667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Dike Length needed = 557.58 km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379BF-BA35-44E9-A0DD-B3C567BC1141}"/>
              </a:ext>
            </a:extLst>
          </p:cNvPr>
          <p:cNvSpPr txBox="1"/>
          <p:nvPr/>
        </p:nvSpPr>
        <p:spPr>
          <a:xfrm>
            <a:off x="1574031" y="4044758"/>
            <a:ext cx="16764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 in text</a:t>
            </a:r>
          </a:p>
        </p:txBody>
      </p:sp>
    </p:spTree>
    <p:extLst>
      <p:ext uri="{BB962C8B-B14F-4D97-AF65-F5344CB8AC3E}">
        <p14:creationId xmlns:p14="http://schemas.microsoft.com/office/powerpoint/2010/main" val="280291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557684-7682-85DE-7C19-0C9FEE84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6163"/>
            <a:ext cx="5029200" cy="65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C370D-7FB7-BF73-14BF-159EFAD3F31B}"/>
              </a:ext>
            </a:extLst>
          </p:cNvPr>
          <p:cNvSpPr txBox="1"/>
          <p:nvPr/>
        </p:nvSpPr>
        <p:spPr>
          <a:xfrm>
            <a:off x="1430867" y="1998133"/>
            <a:ext cx="2045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expected reduced exposure = 159.08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sqkm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843BF-8D62-775F-C505-E891E59DD132}"/>
              </a:ext>
            </a:extLst>
          </p:cNvPr>
          <p:cNvSpPr txBox="1"/>
          <p:nvPr/>
        </p:nvSpPr>
        <p:spPr>
          <a:xfrm>
            <a:off x="1574031" y="4044758"/>
            <a:ext cx="16764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 in text</a:t>
            </a:r>
          </a:p>
        </p:txBody>
      </p:sp>
    </p:spTree>
    <p:extLst>
      <p:ext uri="{BB962C8B-B14F-4D97-AF65-F5344CB8AC3E}">
        <p14:creationId xmlns:p14="http://schemas.microsoft.com/office/powerpoint/2010/main" val="421297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E416E-FB88-522A-1DDA-90802117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96B3B92F-118E-1F65-CEDA-D45D0EEC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C3394F-0500-8611-773B-7789DC7B1789}"/>
              </a:ext>
            </a:extLst>
          </p:cNvPr>
          <p:cNvSpPr txBox="1"/>
          <p:nvPr/>
        </p:nvSpPr>
        <p:spPr>
          <a:xfrm>
            <a:off x="9948333" y="1879600"/>
            <a:ext cx="216719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they are sorted</a:t>
            </a:r>
          </a:p>
        </p:txBody>
      </p:sp>
    </p:spTree>
    <p:extLst>
      <p:ext uri="{BB962C8B-B14F-4D97-AF65-F5344CB8AC3E}">
        <p14:creationId xmlns:p14="http://schemas.microsoft.com/office/powerpoint/2010/main" val="317218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5F72-D733-8036-F7D8-3773E45C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37E53B2E-4444-4983-9DB8-FCD546EC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16" y="0"/>
            <a:ext cx="9276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ECBBB95C-E0D9-3678-C5AA-61CE0C11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9" t="28129" r="37398" b="47968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pic>
        <p:nvPicPr>
          <p:cNvPr id="1028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CA9629B-687C-8401-2BE7-EFAF1618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722210"/>
            <a:ext cx="6731338" cy="1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C6BE18-1B3F-6F63-7748-280C7F856818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785533" y="2480733"/>
            <a:ext cx="2190496" cy="948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B86864-DDEC-EC48-4C5D-20CDA02B1043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Hamburg is not included in the percentage growth of settlement area under the pluvial flooding scenario, as only a small area experienced a substantial percentage increase in flooding depth exceeding 1.5 meters.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63B1A-F572-E294-B182-E3ACE3E879EF}"/>
              </a:ext>
            </a:extLst>
          </p:cNvPr>
          <p:cNvSpPr txBox="1"/>
          <p:nvPr/>
        </p:nvSpPr>
        <p:spPr>
          <a:xfrm>
            <a:off x="855133" y="460277"/>
            <a:ext cx="405226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Explain them in the appendices, text only</a:t>
            </a:r>
          </a:p>
        </p:txBody>
      </p:sp>
    </p:spTree>
    <p:extLst>
      <p:ext uri="{BB962C8B-B14F-4D97-AF65-F5344CB8AC3E}">
        <p14:creationId xmlns:p14="http://schemas.microsoft.com/office/powerpoint/2010/main" val="269672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7F93-13D7-471B-4B0F-69EB5D52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6A0B6663-26DF-0D03-2673-B3B0B311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t="4122" r="79196" b="71975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A20B72-0AEE-5C23-F0CD-9155F8C7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3107267" y="3429000"/>
            <a:ext cx="1949365" cy="113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188BD8-93E0-6CC2-9F26-5D1E708F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32" y="3103026"/>
            <a:ext cx="6400800" cy="29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44593-7A37-BF94-D40F-88915072E846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Bremen is not included for a similar reason; only a small area experienced a substantial percentage increase in flooding depth exceeding 0.5 meters.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4D447-0E00-6387-9C91-BD3817065C9A}"/>
              </a:ext>
            </a:extLst>
          </p:cNvPr>
          <p:cNvSpPr txBox="1"/>
          <p:nvPr/>
        </p:nvSpPr>
        <p:spPr>
          <a:xfrm>
            <a:off x="855133" y="460277"/>
            <a:ext cx="405226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Explain them in the appendices, text only</a:t>
            </a:r>
          </a:p>
        </p:txBody>
      </p:sp>
    </p:spTree>
    <p:extLst>
      <p:ext uri="{BB962C8B-B14F-4D97-AF65-F5344CB8AC3E}">
        <p14:creationId xmlns:p14="http://schemas.microsoft.com/office/powerpoint/2010/main" val="76103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071C-0304-6749-10FE-E42069A7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F47D16F1-5B2F-0FF5-9262-CE5247D2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98"/>
            <a:ext cx="12192000" cy="63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B65D5-9057-627C-D98D-71DA0B6F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3D5261A8-A722-93C0-0467-81B9F3BD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9218" b="71960"/>
          <a:stretch/>
        </p:blipFill>
        <p:spPr>
          <a:xfrm>
            <a:off x="1275362" y="694550"/>
            <a:ext cx="2743200" cy="270197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AD04F3-603D-0B14-AE3D-A38B85998A94}"/>
              </a:ext>
            </a:extLst>
          </p:cNvPr>
          <p:cNvCxnSpPr>
            <a:cxnSpLocks/>
          </p:cNvCxnSpPr>
          <p:nvPr/>
        </p:nvCxnSpPr>
        <p:spPr>
          <a:xfrm>
            <a:off x="5588876" y="2299663"/>
            <a:ext cx="2926080" cy="10058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6C197E-1667-F442-CA04-73E61E3F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62" y="2045537"/>
            <a:ext cx="73152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833ECC-C4DB-59A9-960B-01EA001E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2142067" y="2159000"/>
            <a:ext cx="1876495" cy="15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B1EFD-DE31-DE32-3E35-230FE10D2EB7}"/>
              </a:ext>
            </a:extLst>
          </p:cNvPr>
          <p:cNvSpPr txBox="1"/>
          <p:nvPr/>
        </p:nvSpPr>
        <p:spPr>
          <a:xfrm>
            <a:off x="1275362" y="43294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for Brandenburg under the coastal flooding scenario.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0F9FC-F8C5-678F-3936-9953319320C8}"/>
              </a:ext>
            </a:extLst>
          </p:cNvPr>
          <p:cNvSpPr txBox="1"/>
          <p:nvPr/>
        </p:nvSpPr>
        <p:spPr>
          <a:xfrm>
            <a:off x="6025162" y="5388812"/>
            <a:ext cx="379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(flooding depth between 0.15 m and 0.5 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A806F-2D43-2B5F-213F-594988FDC77B}"/>
              </a:ext>
            </a:extLst>
          </p:cNvPr>
          <p:cNvSpPr txBox="1"/>
          <p:nvPr/>
        </p:nvSpPr>
        <p:spPr>
          <a:xfrm>
            <a:off x="1202266" y="5654839"/>
            <a:ext cx="405226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Explain them in the appendices, text only</a:t>
            </a:r>
          </a:p>
        </p:txBody>
      </p:sp>
    </p:spTree>
    <p:extLst>
      <p:ext uri="{BB962C8B-B14F-4D97-AF65-F5344CB8AC3E}">
        <p14:creationId xmlns:p14="http://schemas.microsoft.com/office/powerpoint/2010/main" val="322067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1015</Words>
  <Application>Microsoft Office PowerPoint</Application>
  <PresentationFormat>Widescreen</PresentationFormat>
  <Paragraphs>252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Patty Zhu</dc:creator>
  <cp:lastModifiedBy>Zhu, Mengjue</cp:lastModifiedBy>
  <cp:revision>18</cp:revision>
  <dcterms:created xsi:type="dcterms:W3CDTF">2025-06-07T03:20:28Z</dcterms:created>
  <dcterms:modified xsi:type="dcterms:W3CDTF">2025-07-21T21:07:12Z</dcterms:modified>
</cp:coreProperties>
</file>